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4055" r:id="rId2"/>
  </p:sldMasterIdLst>
  <p:sldIdLst>
    <p:sldId id="256" r:id="rId3"/>
    <p:sldId id="258" r:id="rId4"/>
    <p:sldId id="257" r:id="rId5"/>
    <p:sldId id="275" r:id="rId6"/>
    <p:sldId id="259" r:id="rId7"/>
    <p:sldId id="260" r:id="rId8"/>
    <p:sldId id="266" r:id="rId9"/>
    <p:sldId id="263" r:id="rId10"/>
    <p:sldId id="262" r:id="rId11"/>
    <p:sldId id="264" r:id="rId12"/>
    <p:sldId id="267" r:id="rId13"/>
    <p:sldId id="268" r:id="rId14"/>
    <p:sldId id="271" r:id="rId15"/>
    <p:sldId id="272" r:id="rId16"/>
    <p:sldId id="273" r:id="rId17"/>
    <p:sldId id="274" r:id="rId18"/>
    <p:sldId id="276" r:id="rId19"/>
    <p:sldId id="277" r:id="rId20"/>
    <p:sldId id="278" r:id="rId21"/>
    <p:sldId id="281" r:id="rId22"/>
    <p:sldId id="280"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5D854-DABB-41B0-9F80-EDA9718648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C92C31-67C1-4387-93F3-50C388AFF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9A5B95B-77CD-4676-BFDB-8983EAE1A7F8}"/>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Marcador de pie de página 4">
            <a:extLst>
              <a:ext uri="{FF2B5EF4-FFF2-40B4-BE49-F238E27FC236}">
                <a16:creationId xmlns:a16="http://schemas.microsoft.com/office/drawing/2014/main" id="{EDF3BFCB-8504-426E-AA1C-86B244ED3E1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E6875F2-657C-49C1-8FC7-77F0164CA262}"/>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42127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EB25CA-AB79-4815-BE59-281E627B502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03909B-6E06-48EC-88CC-F9730129E9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2CE425-A457-49C1-9FCF-136A49840CA8}"/>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Marcador de pie de página 4">
            <a:extLst>
              <a:ext uri="{FF2B5EF4-FFF2-40B4-BE49-F238E27FC236}">
                <a16:creationId xmlns:a16="http://schemas.microsoft.com/office/drawing/2014/main" id="{33259CC7-E06C-4F85-AD82-9178A666D7D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AF5C1A5-F8CD-4F2B-84D6-FFBD7F19EBE8}"/>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80520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B4E158-5A5D-4988-86F5-6C1B7BE5E35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E839201-E8DC-401B-AA62-1B56031964F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AF12B4-B8CC-42F6-AD6E-2DA604882643}"/>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Marcador de pie de página 4">
            <a:extLst>
              <a:ext uri="{FF2B5EF4-FFF2-40B4-BE49-F238E27FC236}">
                <a16:creationId xmlns:a16="http://schemas.microsoft.com/office/drawing/2014/main" id="{7E36FEEE-3315-45AA-BB0A-657F0C72BE5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60D190E-47B2-43FD-9674-3F1EBD112F66}"/>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60423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367436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78657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067622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61932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63180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271167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050521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411092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13399-E4F4-4FAE-B340-3F043EFD860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212A559-6554-435A-8471-D121FE78A5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B3280A-9B60-4517-A48A-1608B1E92B1F}"/>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Marcador de pie de página 4">
            <a:extLst>
              <a:ext uri="{FF2B5EF4-FFF2-40B4-BE49-F238E27FC236}">
                <a16:creationId xmlns:a16="http://schemas.microsoft.com/office/drawing/2014/main" id="{08E33F53-EF31-46FD-917C-C4C50DA5699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E9009F7-0A7C-4EA5-8CFB-BA8A4D3F9657}"/>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7900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19945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144781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2276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4045992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4547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273799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2927286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39283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C8CA4-29EC-4C4B-82A3-5CB9A7C5D9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587D42-C653-48BC-ADC6-180128E94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C7247B-F6EC-44B5-BE69-7C0D07101BCA}"/>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5" name="Marcador de pie de página 4">
            <a:extLst>
              <a:ext uri="{FF2B5EF4-FFF2-40B4-BE49-F238E27FC236}">
                <a16:creationId xmlns:a16="http://schemas.microsoft.com/office/drawing/2014/main" id="{917884A0-E843-495C-B7AE-2570C216432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7DF0416-7187-4C1C-8652-D5521B5255D2}"/>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10858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875A3-EC0A-4E45-A2EB-E969AB7D613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29D81E4-7C4F-43E3-9CC9-3BF58421AC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A64EBC-D64E-41DF-B06D-41683968546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5C88250-EB29-443F-8EBF-B04130316AF9}"/>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6" name="Marcador de pie de página 5">
            <a:extLst>
              <a:ext uri="{FF2B5EF4-FFF2-40B4-BE49-F238E27FC236}">
                <a16:creationId xmlns:a16="http://schemas.microsoft.com/office/drawing/2014/main" id="{0D8EA3A4-36DD-4B9B-BFB2-B32263AECDC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FC5B323-1A07-4F64-9040-8368F8968F3F}"/>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401993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0CBCA-1A07-4FA0-AF58-C16938189C9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126ADA-D33B-4A8F-8A7F-9BB7419EE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4A4F8E9-AAF0-43F5-A254-4E7DFAE34F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5BEFA93-3224-405F-B4AD-25015475F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8DC6FA-5094-46DD-BD61-5D8F6AC11FB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D9895FF-B598-427D-83B6-7FFA52E7106B}"/>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8" name="Marcador de pie de página 7">
            <a:extLst>
              <a:ext uri="{FF2B5EF4-FFF2-40B4-BE49-F238E27FC236}">
                <a16:creationId xmlns:a16="http://schemas.microsoft.com/office/drawing/2014/main" id="{D0864974-7F1F-4CB7-9ABA-CDC766ADADB4}"/>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75F7DB83-D56D-4701-A035-AFB083F83BCE}"/>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43816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8662A-17DA-470F-B322-2FCA2DB717E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22A3830-ADF2-4A8B-AF7C-CF92EDA98D3C}"/>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4" name="Marcador de pie de página 3">
            <a:extLst>
              <a:ext uri="{FF2B5EF4-FFF2-40B4-BE49-F238E27FC236}">
                <a16:creationId xmlns:a16="http://schemas.microsoft.com/office/drawing/2014/main" id="{952645FE-62DB-4F5E-BB93-E2C2AF2E91F0}"/>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721F0F5F-0F22-4D3A-9EE9-9D3E4C77BBC8}"/>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8905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6FD4F29-0A17-49D0-8531-28179E9292C5}"/>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3" name="Marcador de pie de página 2">
            <a:extLst>
              <a:ext uri="{FF2B5EF4-FFF2-40B4-BE49-F238E27FC236}">
                <a16:creationId xmlns:a16="http://schemas.microsoft.com/office/drawing/2014/main" id="{073D914E-5FA5-46CE-8B1C-F80CF6CF5995}"/>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120D8B5A-7C3B-4F04-853E-B1A8E7EC3F21}"/>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261184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7E3D4-652A-4520-B842-00936B2CAC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CCECBA7-6D6B-49E5-99F7-02ED95673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7275B2C-C66C-4907-A263-B5930B799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E406B4-BE6C-407F-B093-0C9477411EDF}"/>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6" name="Marcador de pie de página 5">
            <a:extLst>
              <a:ext uri="{FF2B5EF4-FFF2-40B4-BE49-F238E27FC236}">
                <a16:creationId xmlns:a16="http://schemas.microsoft.com/office/drawing/2014/main" id="{F00ED354-C572-4BC0-A574-57C91D2A00F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2F6E315-E0A0-435E-8389-732B00110F9A}"/>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383830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385C-488F-400E-9C15-6669920B14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9E0874-41C5-43C3-A7AE-2CBD1164E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8E0AB3D-26A1-4567-80F8-89512F019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3D543A-44CC-4EBD-969F-1E23684B513C}"/>
              </a:ext>
            </a:extLst>
          </p:cNvPr>
          <p:cNvSpPr>
            <a:spLocks noGrp="1"/>
          </p:cNvSpPr>
          <p:nvPr>
            <p:ph type="dt" sz="half" idx="10"/>
          </p:nvPr>
        </p:nvSpPr>
        <p:spPr/>
        <p:txBody>
          <a:bodyPr/>
          <a:lstStyle/>
          <a:p>
            <a:fld id="{A2BB1EA4-567D-40E2-997F-820231F968D6}" type="datetimeFigureOut">
              <a:rPr lang="es-ES" smtClean="0"/>
              <a:t>18/04/2022</a:t>
            </a:fld>
            <a:endParaRPr lang="es-ES" dirty="0"/>
          </a:p>
        </p:txBody>
      </p:sp>
      <p:sp>
        <p:nvSpPr>
          <p:cNvPr id="6" name="Marcador de pie de página 5">
            <a:extLst>
              <a:ext uri="{FF2B5EF4-FFF2-40B4-BE49-F238E27FC236}">
                <a16:creationId xmlns:a16="http://schemas.microsoft.com/office/drawing/2014/main" id="{9E00792E-60CA-4F4D-AECE-73B1DE7B4D2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55E16AA-3892-4EFB-92B5-9CAFC430E653}"/>
              </a:ext>
            </a:extLst>
          </p:cNvPr>
          <p:cNvSpPr>
            <a:spLocks noGrp="1"/>
          </p:cNvSpPr>
          <p:nvPr>
            <p:ph type="sldNum" sz="quarter" idx="12"/>
          </p:nvPr>
        </p:nvSpPr>
        <p:spPr/>
        <p:txBody>
          <a:bodyPr/>
          <a:lstStyle/>
          <a:p>
            <a:fld id="{FD48686C-EAE8-4534-B25D-EC9572FEEF33}" type="slidenum">
              <a:rPr lang="es-ES" smtClean="0"/>
              <a:t>‹Nº›</a:t>
            </a:fld>
            <a:endParaRPr lang="es-ES" dirty="0"/>
          </a:p>
        </p:txBody>
      </p:sp>
    </p:spTree>
    <p:extLst>
      <p:ext uri="{BB962C8B-B14F-4D97-AF65-F5344CB8AC3E}">
        <p14:creationId xmlns:p14="http://schemas.microsoft.com/office/powerpoint/2010/main" val="41032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4FABE7-C1E9-4436-A39D-4DD97849A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FC1D6D-061C-4F1D-A8F8-CAE33F72FD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AD2CFD-4D6D-4DA7-8DA3-BC2D92174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B1EA4-567D-40E2-997F-820231F968D6}" type="datetimeFigureOut">
              <a:rPr lang="es-ES" smtClean="0"/>
              <a:t>18/04/2022</a:t>
            </a:fld>
            <a:endParaRPr lang="es-ES" dirty="0"/>
          </a:p>
        </p:txBody>
      </p:sp>
      <p:sp>
        <p:nvSpPr>
          <p:cNvPr id="5" name="Marcador de pie de página 4">
            <a:extLst>
              <a:ext uri="{FF2B5EF4-FFF2-40B4-BE49-F238E27FC236}">
                <a16:creationId xmlns:a16="http://schemas.microsoft.com/office/drawing/2014/main" id="{5B53C321-89EA-444D-AD7D-0861798AEE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997E13C2-D424-40B9-90B9-61A88A709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8686C-EAE8-4534-B25D-EC9572FEEF33}" type="slidenum">
              <a:rPr lang="es-ES" smtClean="0"/>
              <a:t>‹Nº›</a:t>
            </a:fld>
            <a:endParaRPr lang="es-ES" dirty="0"/>
          </a:p>
        </p:txBody>
      </p:sp>
    </p:spTree>
    <p:extLst>
      <p:ext uri="{BB962C8B-B14F-4D97-AF65-F5344CB8AC3E}">
        <p14:creationId xmlns:p14="http://schemas.microsoft.com/office/powerpoint/2010/main" val="7806127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BB1EA4-567D-40E2-997F-820231F968D6}" type="datetimeFigureOut">
              <a:rPr lang="es-ES" smtClean="0"/>
              <a:t>18/04/2022</a:t>
            </a:fld>
            <a:endParaRPr lang="es-E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48686C-EAE8-4534-B25D-EC9572FEEF33}" type="slidenum">
              <a:rPr lang="es-ES" smtClean="0"/>
              <a:t>‹Nº›</a:t>
            </a:fld>
            <a:endParaRPr lang="es-ES" dirty="0"/>
          </a:p>
        </p:txBody>
      </p:sp>
    </p:spTree>
    <p:extLst>
      <p:ext uri="{BB962C8B-B14F-4D97-AF65-F5344CB8AC3E}">
        <p14:creationId xmlns:p14="http://schemas.microsoft.com/office/powerpoint/2010/main" val="14640861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odriguezcdiego@uniovi.e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4D983-3332-45E5-8D0F-E6BD777F4482}"/>
              </a:ext>
            </a:extLst>
          </p:cNvPr>
          <p:cNvSpPr>
            <a:spLocks noGrp="1"/>
          </p:cNvSpPr>
          <p:nvPr>
            <p:ph type="ctrTitle"/>
          </p:nvPr>
        </p:nvSpPr>
        <p:spPr/>
        <p:txBody>
          <a:bodyPr/>
          <a:lstStyle/>
          <a:p>
            <a:endParaRPr lang="es-ES" dirty="0"/>
          </a:p>
        </p:txBody>
      </p:sp>
      <p:sp>
        <p:nvSpPr>
          <p:cNvPr id="3" name="Subtítulo 2">
            <a:extLst>
              <a:ext uri="{FF2B5EF4-FFF2-40B4-BE49-F238E27FC236}">
                <a16:creationId xmlns:a16="http://schemas.microsoft.com/office/drawing/2014/main" id="{CFDC6D25-11A1-4877-86D5-DA61CF09DA61}"/>
              </a:ext>
            </a:extLst>
          </p:cNvPr>
          <p:cNvSpPr>
            <a:spLocks noGrp="1"/>
          </p:cNvSpPr>
          <p:nvPr>
            <p:ph type="subTitle" idx="1"/>
          </p:nvPr>
        </p:nvSpPr>
        <p:spPr/>
        <p:txBody>
          <a:bodyPr/>
          <a:lstStyle/>
          <a:p>
            <a:endParaRPr lang="es-ES" dirty="0"/>
          </a:p>
        </p:txBody>
      </p:sp>
      <p:pic>
        <p:nvPicPr>
          <p:cNvPr id="1026" name="Picture 2">
            <a:extLst>
              <a:ext uri="{FF2B5EF4-FFF2-40B4-BE49-F238E27FC236}">
                <a16:creationId xmlns:a16="http://schemas.microsoft.com/office/drawing/2014/main" id="{1EBB0B41-B4B7-4D81-9983-90C1CC5C1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0" y="763398"/>
            <a:ext cx="12120670" cy="53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6046D-3C7D-4F47-A70E-E03AE34BF716}"/>
              </a:ext>
            </a:extLst>
          </p:cNvPr>
          <p:cNvSpPr>
            <a:spLocks noGrp="1"/>
          </p:cNvSpPr>
          <p:nvPr>
            <p:ph type="title"/>
          </p:nvPr>
        </p:nvSpPr>
        <p:spPr/>
        <p:txBody>
          <a:bodyPr/>
          <a:lstStyle/>
          <a:p>
            <a:r>
              <a:rPr lang="es-ES" dirty="0"/>
              <a:t>Las nuevas leyes de simplificación administrativa </a:t>
            </a:r>
          </a:p>
        </p:txBody>
      </p:sp>
      <p:sp>
        <p:nvSpPr>
          <p:cNvPr id="3" name="Marcador de contenido 2">
            <a:extLst>
              <a:ext uri="{FF2B5EF4-FFF2-40B4-BE49-F238E27FC236}">
                <a16:creationId xmlns:a16="http://schemas.microsoft.com/office/drawing/2014/main" id="{8029AE96-AB51-4EF2-908B-08F87D83010D}"/>
              </a:ext>
            </a:extLst>
          </p:cNvPr>
          <p:cNvSpPr>
            <a:spLocks noGrp="1"/>
          </p:cNvSpPr>
          <p:nvPr>
            <p:ph idx="1"/>
          </p:nvPr>
        </p:nvSpPr>
        <p:spPr/>
        <p:txBody>
          <a:bodyPr/>
          <a:lstStyle/>
          <a:p>
            <a:pPr algn="just"/>
            <a:r>
              <a:rPr lang="es-ES" dirty="0"/>
              <a:t>Valoración general sobre la Ley 4/2021, de 1 de diciembre, de Medidas Administrativas Urgentes del Principado de Asturias. </a:t>
            </a:r>
          </a:p>
          <a:p>
            <a:pPr algn="just"/>
            <a:endParaRPr lang="es-ES" dirty="0"/>
          </a:p>
          <a:p>
            <a:pPr algn="just"/>
            <a:r>
              <a:rPr lang="es-ES" dirty="0"/>
              <a:t> Ley 9/2021, de 25 de febrero, de simplificación administrativa y de apoyo a la reactivación económica de Galicia. </a:t>
            </a:r>
          </a:p>
          <a:p>
            <a:pPr algn="just"/>
            <a:endParaRPr lang="es-ES" dirty="0"/>
          </a:p>
          <a:p>
            <a:pPr algn="just"/>
            <a:r>
              <a:rPr lang="es-ES" dirty="0"/>
              <a:t>Ley 1/2021, de 11 de febrero, de simplificación administrativa de Aragón</a:t>
            </a:r>
          </a:p>
          <a:p>
            <a:pPr algn="just"/>
            <a:endParaRPr lang="es-ES" dirty="0"/>
          </a:p>
          <a:p>
            <a:pPr algn="just"/>
            <a:r>
              <a:rPr lang="es-ES" dirty="0"/>
              <a:t>Decreto-ley 26/2021, de 14 de diciembre, por el que se adoptan medidas de simplificación administrativa y mejora de la calidad regulatoria para la reactivación económica en Andalucía  </a:t>
            </a:r>
          </a:p>
          <a:p>
            <a:endParaRPr lang="es-ES" dirty="0"/>
          </a:p>
        </p:txBody>
      </p:sp>
    </p:spTree>
    <p:extLst>
      <p:ext uri="{BB962C8B-B14F-4D97-AF65-F5344CB8AC3E}">
        <p14:creationId xmlns:p14="http://schemas.microsoft.com/office/powerpoint/2010/main" val="276078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35A38-BA5D-4AB5-84E5-D1AB80A0CB63}"/>
              </a:ext>
            </a:extLst>
          </p:cNvPr>
          <p:cNvSpPr>
            <a:spLocks noGrp="1"/>
          </p:cNvSpPr>
          <p:nvPr>
            <p:ph type="title"/>
          </p:nvPr>
        </p:nvSpPr>
        <p:spPr/>
        <p:txBody>
          <a:bodyPr/>
          <a:lstStyle/>
          <a:p>
            <a:r>
              <a:rPr lang="es-ES" dirty="0"/>
              <a:t>La evaluación de las normas </a:t>
            </a:r>
          </a:p>
        </p:txBody>
      </p:sp>
      <p:sp>
        <p:nvSpPr>
          <p:cNvPr id="3" name="Marcador de contenido 2">
            <a:extLst>
              <a:ext uri="{FF2B5EF4-FFF2-40B4-BE49-F238E27FC236}">
                <a16:creationId xmlns:a16="http://schemas.microsoft.com/office/drawing/2014/main" id="{3CE33B49-1ABD-4F8E-948D-4147FEBD05A3}"/>
              </a:ext>
            </a:extLst>
          </p:cNvPr>
          <p:cNvSpPr>
            <a:spLocks noGrp="1"/>
          </p:cNvSpPr>
          <p:nvPr>
            <p:ph idx="1"/>
          </p:nvPr>
        </p:nvSpPr>
        <p:spPr/>
        <p:txBody>
          <a:bodyPr/>
          <a:lstStyle/>
          <a:p>
            <a:endParaRPr lang="es-ES"/>
          </a:p>
        </p:txBody>
      </p:sp>
      <p:pic>
        <p:nvPicPr>
          <p:cNvPr id="2050" name="Picture 2" descr="Evaluación: Autores que hablan sobre la evaluación">
            <a:extLst>
              <a:ext uri="{FF2B5EF4-FFF2-40B4-BE49-F238E27FC236}">
                <a16:creationId xmlns:a16="http://schemas.microsoft.com/office/drawing/2014/main" id="{52571F7C-D296-4A4A-95AB-C8FBBA2E0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628" y="1669441"/>
            <a:ext cx="3917500" cy="3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0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4015F-E248-493C-BCF2-32A3D3317F2E}"/>
              </a:ext>
            </a:extLst>
          </p:cNvPr>
          <p:cNvSpPr>
            <a:spLocks noGrp="1"/>
          </p:cNvSpPr>
          <p:nvPr>
            <p:ph type="title"/>
          </p:nvPr>
        </p:nvSpPr>
        <p:spPr/>
        <p:txBody>
          <a:bodyPr/>
          <a:lstStyle/>
          <a:p>
            <a:pPr algn="just"/>
            <a:endParaRPr lang="es-ES" dirty="0"/>
          </a:p>
        </p:txBody>
      </p:sp>
      <p:pic>
        <p:nvPicPr>
          <p:cNvPr id="5" name="Marcador de contenido 4">
            <a:extLst>
              <a:ext uri="{FF2B5EF4-FFF2-40B4-BE49-F238E27FC236}">
                <a16:creationId xmlns:a16="http://schemas.microsoft.com/office/drawing/2014/main" id="{61046FD0-BB08-45AE-B1A7-9ED4BFB24541}"/>
              </a:ext>
            </a:extLst>
          </p:cNvPr>
          <p:cNvPicPr>
            <a:picLocks noGrp="1" noChangeAspect="1"/>
          </p:cNvPicPr>
          <p:nvPr>
            <p:ph idx="1"/>
          </p:nvPr>
        </p:nvPicPr>
        <p:blipFill>
          <a:blip r:embed="rId2"/>
          <a:stretch>
            <a:fillRect/>
          </a:stretch>
        </p:blipFill>
        <p:spPr>
          <a:xfrm>
            <a:off x="677334" y="609599"/>
            <a:ext cx="8401352" cy="4749785"/>
          </a:xfrm>
        </p:spPr>
      </p:pic>
      <p:sp>
        <p:nvSpPr>
          <p:cNvPr id="6" name="CuadroTexto 5">
            <a:extLst>
              <a:ext uri="{FF2B5EF4-FFF2-40B4-BE49-F238E27FC236}">
                <a16:creationId xmlns:a16="http://schemas.microsoft.com/office/drawing/2014/main" id="{DE8ABD3E-8A2D-487A-A058-3948C4DBE8F4}"/>
              </a:ext>
            </a:extLst>
          </p:cNvPr>
          <p:cNvSpPr txBox="1"/>
          <p:nvPr/>
        </p:nvSpPr>
        <p:spPr>
          <a:xfrm>
            <a:off x="677333" y="5719314"/>
            <a:ext cx="8401351" cy="646331"/>
          </a:xfrm>
          <a:prstGeom prst="rect">
            <a:avLst/>
          </a:prstGeom>
          <a:noFill/>
        </p:spPr>
        <p:txBody>
          <a:bodyPr wrap="square" rtlCol="0">
            <a:spAutoFit/>
          </a:bodyPr>
          <a:lstStyle/>
          <a:p>
            <a:r>
              <a:rPr lang="es-ES" dirty="0"/>
              <a:t>Fuente: Barómetro de la evaluación de las políticas públicas en España </a:t>
            </a:r>
          </a:p>
          <a:p>
            <a:r>
              <a:rPr lang="es-ES" dirty="0"/>
              <a:t>(Laboratorio de Evaluación de Políticas Públicas de Las Naves)</a:t>
            </a:r>
          </a:p>
        </p:txBody>
      </p:sp>
    </p:spTree>
    <p:extLst>
      <p:ext uri="{BB962C8B-B14F-4D97-AF65-F5344CB8AC3E}">
        <p14:creationId xmlns:p14="http://schemas.microsoft.com/office/powerpoint/2010/main" val="160992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E95B9-6F60-4C0E-974B-1A68788168BC}"/>
              </a:ext>
            </a:extLst>
          </p:cNvPr>
          <p:cNvSpPr>
            <a:spLocks noGrp="1"/>
          </p:cNvSpPr>
          <p:nvPr>
            <p:ph type="title"/>
          </p:nvPr>
        </p:nvSpPr>
        <p:spPr/>
        <p:txBody>
          <a:bodyPr/>
          <a:lstStyle/>
          <a:p>
            <a:pPr algn="just"/>
            <a:r>
              <a:rPr lang="es-ES" dirty="0"/>
              <a:t>La evaluación </a:t>
            </a:r>
            <a:r>
              <a:rPr lang="es-ES" i="1" dirty="0"/>
              <a:t>ex ante</a:t>
            </a:r>
            <a:endParaRPr lang="es-ES" dirty="0"/>
          </a:p>
        </p:txBody>
      </p:sp>
      <p:sp>
        <p:nvSpPr>
          <p:cNvPr id="3" name="Marcador de contenido 2">
            <a:extLst>
              <a:ext uri="{FF2B5EF4-FFF2-40B4-BE49-F238E27FC236}">
                <a16:creationId xmlns:a16="http://schemas.microsoft.com/office/drawing/2014/main" id="{D6D435A0-59A7-4802-803F-14A9B4E861B0}"/>
              </a:ext>
            </a:extLst>
          </p:cNvPr>
          <p:cNvSpPr>
            <a:spLocks noGrp="1"/>
          </p:cNvSpPr>
          <p:nvPr>
            <p:ph idx="1"/>
          </p:nvPr>
        </p:nvSpPr>
        <p:spPr/>
        <p:txBody>
          <a:bodyPr/>
          <a:lstStyle/>
          <a:p>
            <a:pPr algn="just"/>
            <a:r>
              <a:rPr lang="es-ES" dirty="0"/>
              <a:t>Artículo 129 de la Ley 39/2015 </a:t>
            </a:r>
          </a:p>
          <a:p>
            <a:pPr algn="just"/>
            <a:r>
              <a:rPr lang="es-ES" dirty="0"/>
              <a:t>“En el ejercicio de la iniciativa legislativa y la potestad reglamentaria, las Administraciones Públicas actuarán de acuerdo con los principios de necesidad, eficacia, proporcionalidad, seguridad jurídica, transparencia, y eficiencia. En la exposición de motivos o en el preámbulo, según se trate, respectivamente, de anteproyectos de ley o de proyectos de reglamento, quedará suficientemente justificada su adecuación a dichos principios.”</a:t>
            </a:r>
          </a:p>
          <a:p>
            <a:pPr algn="just"/>
            <a:r>
              <a:rPr lang="es-ES" dirty="0"/>
              <a:t>Real Decreto 931/2017, de 27 de octubre, por el que se regula la Memoria del Análisis de Impacto Normativo.</a:t>
            </a:r>
          </a:p>
          <a:p>
            <a:pPr marL="0" indent="0">
              <a:buNone/>
            </a:pPr>
            <a:endParaRPr lang="es-ES" dirty="0"/>
          </a:p>
          <a:p>
            <a:endParaRPr lang="es-ES" dirty="0"/>
          </a:p>
          <a:p>
            <a:endParaRPr lang="es-ES" dirty="0"/>
          </a:p>
        </p:txBody>
      </p:sp>
    </p:spTree>
    <p:extLst>
      <p:ext uri="{BB962C8B-B14F-4D97-AF65-F5344CB8AC3E}">
        <p14:creationId xmlns:p14="http://schemas.microsoft.com/office/powerpoint/2010/main" val="312997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6187E-341C-4F0E-B11B-9451B85C4622}"/>
              </a:ext>
            </a:extLst>
          </p:cNvPr>
          <p:cNvSpPr>
            <a:spLocks noGrp="1"/>
          </p:cNvSpPr>
          <p:nvPr>
            <p:ph type="title"/>
          </p:nvPr>
        </p:nvSpPr>
        <p:spPr/>
        <p:txBody>
          <a:bodyPr/>
          <a:lstStyle/>
          <a:p>
            <a:r>
              <a:rPr lang="es-ES" dirty="0"/>
              <a:t>La utilidad de las memorias de impacto normativo </a:t>
            </a:r>
          </a:p>
        </p:txBody>
      </p:sp>
      <p:sp>
        <p:nvSpPr>
          <p:cNvPr id="3" name="Marcador de contenido 2">
            <a:extLst>
              <a:ext uri="{FF2B5EF4-FFF2-40B4-BE49-F238E27FC236}">
                <a16:creationId xmlns:a16="http://schemas.microsoft.com/office/drawing/2014/main" id="{DCF3C940-F840-44E9-A4F4-E8A71E626F21}"/>
              </a:ext>
            </a:extLst>
          </p:cNvPr>
          <p:cNvSpPr>
            <a:spLocks noGrp="1"/>
          </p:cNvSpPr>
          <p:nvPr>
            <p:ph idx="1"/>
          </p:nvPr>
        </p:nvSpPr>
        <p:spPr>
          <a:xfrm>
            <a:off x="677334" y="2126084"/>
            <a:ext cx="8596668" cy="3880773"/>
          </a:xfrm>
        </p:spPr>
        <p:txBody>
          <a:bodyPr>
            <a:normAutofit lnSpcReduction="10000"/>
          </a:bodyPr>
          <a:lstStyle/>
          <a:p>
            <a:pPr algn="just"/>
            <a:r>
              <a:rPr lang="es-ES" dirty="0"/>
              <a:t>Anulación de una norma por carecer de memoria de impacto normativo o análisis económico: </a:t>
            </a:r>
          </a:p>
          <a:p>
            <a:pPr lvl="1" algn="just"/>
            <a:r>
              <a:rPr lang="es-ES" dirty="0"/>
              <a:t>PEUAT del Ayuntamiento de Barcelona </a:t>
            </a:r>
          </a:p>
          <a:p>
            <a:pPr lvl="1" algn="just"/>
            <a:endParaRPr lang="es-ES" dirty="0"/>
          </a:p>
          <a:p>
            <a:pPr algn="just"/>
            <a:r>
              <a:rPr lang="es-ES" dirty="0"/>
              <a:t>Anulación de una norma por no realizar una memoria de impacto adecuada</a:t>
            </a:r>
          </a:p>
          <a:p>
            <a:pPr lvl="1" algn="just"/>
            <a:r>
              <a:rPr lang="es-ES" dirty="0"/>
              <a:t>ZBE del Ayuntamiento de Barcelona </a:t>
            </a:r>
          </a:p>
          <a:p>
            <a:pPr lvl="1" algn="just"/>
            <a:r>
              <a:rPr lang="es-ES" dirty="0"/>
              <a:t>“Las memorias e informes obrantes en el expediente no cumplen la función de asegurar que los encargados de tramitar y aprobar la Ordenanza tengan la información necesaria que les permita estimar qué impacto tendrá en los ciudadanos y qué medios serán necesarios para su aplicación, sin que recoja una motivación suficiente de la necesidad y de la oportunidad de la norma proyectada, ni una valoración de las distintas alternativas existentes, ni un análisis de las consecuencias económicas.” Sentencia TSJ de Cataluña de 21 de marzo de 2022</a:t>
            </a:r>
          </a:p>
          <a:p>
            <a:pPr lvl="1"/>
            <a:endParaRPr lang="es-ES" dirty="0"/>
          </a:p>
          <a:p>
            <a:pPr lvl="1"/>
            <a:endParaRPr lang="es-ES" dirty="0"/>
          </a:p>
        </p:txBody>
      </p:sp>
    </p:spTree>
    <p:extLst>
      <p:ext uri="{BB962C8B-B14F-4D97-AF65-F5344CB8AC3E}">
        <p14:creationId xmlns:p14="http://schemas.microsoft.com/office/powerpoint/2010/main" val="268768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0F233-5C56-42FF-937C-A3F01B7E5902}"/>
              </a:ext>
            </a:extLst>
          </p:cNvPr>
          <p:cNvSpPr>
            <a:spLocks noGrp="1"/>
          </p:cNvSpPr>
          <p:nvPr>
            <p:ph type="title"/>
          </p:nvPr>
        </p:nvSpPr>
        <p:spPr/>
        <p:txBody>
          <a:bodyPr/>
          <a:lstStyle/>
          <a:p>
            <a:r>
              <a:rPr lang="es-ES" dirty="0"/>
              <a:t>La evaluación </a:t>
            </a:r>
            <a:r>
              <a:rPr lang="es-ES" i="1" dirty="0"/>
              <a:t>ex post </a:t>
            </a:r>
            <a:r>
              <a:rPr lang="es-ES" dirty="0"/>
              <a:t>de las normas </a:t>
            </a:r>
          </a:p>
        </p:txBody>
      </p:sp>
      <p:sp>
        <p:nvSpPr>
          <p:cNvPr id="3" name="Marcador de contenido 2">
            <a:extLst>
              <a:ext uri="{FF2B5EF4-FFF2-40B4-BE49-F238E27FC236}">
                <a16:creationId xmlns:a16="http://schemas.microsoft.com/office/drawing/2014/main" id="{0C37CD4D-EB03-4518-B5A4-A81314C0421B}"/>
              </a:ext>
            </a:extLst>
          </p:cNvPr>
          <p:cNvSpPr>
            <a:spLocks noGrp="1"/>
          </p:cNvSpPr>
          <p:nvPr>
            <p:ph idx="1"/>
          </p:nvPr>
        </p:nvSpPr>
        <p:spPr/>
        <p:txBody>
          <a:bodyPr/>
          <a:lstStyle/>
          <a:p>
            <a:pPr lvl="1"/>
            <a:endParaRPr lang="es-ES" dirty="0"/>
          </a:p>
          <a:p>
            <a:endParaRPr lang="es-ES" dirty="0"/>
          </a:p>
          <a:p>
            <a:endParaRPr lang="es-ES" dirty="0"/>
          </a:p>
        </p:txBody>
      </p:sp>
      <p:pic>
        <p:nvPicPr>
          <p:cNvPr id="6" name="Imagen 5">
            <a:extLst>
              <a:ext uri="{FF2B5EF4-FFF2-40B4-BE49-F238E27FC236}">
                <a16:creationId xmlns:a16="http://schemas.microsoft.com/office/drawing/2014/main" id="{EF35BA8C-193F-4A4A-8E34-8E870FF37DCD}"/>
              </a:ext>
            </a:extLst>
          </p:cNvPr>
          <p:cNvPicPr>
            <a:picLocks noChangeAspect="1"/>
          </p:cNvPicPr>
          <p:nvPr/>
        </p:nvPicPr>
        <p:blipFill>
          <a:blip r:embed="rId2"/>
          <a:stretch>
            <a:fillRect/>
          </a:stretch>
        </p:blipFill>
        <p:spPr>
          <a:xfrm>
            <a:off x="772225" y="1410204"/>
            <a:ext cx="4615827" cy="5381542"/>
          </a:xfrm>
          <a:prstGeom prst="rect">
            <a:avLst/>
          </a:prstGeom>
        </p:spPr>
      </p:pic>
      <p:sp>
        <p:nvSpPr>
          <p:cNvPr id="7" name="CuadroTexto 6">
            <a:extLst>
              <a:ext uri="{FF2B5EF4-FFF2-40B4-BE49-F238E27FC236}">
                <a16:creationId xmlns:a16="http://schemas.microsoft.com/office/drawing/2014/main" id="{D2855A19-19F6-4503-A478-7C5BD811B1C2}"/>
              </a:ext>
            </a:extLst>
          </p:cNvPr>
          <p:cNvSpPr txBox="1"/>
          <p:nvPr/>
        </p:nvSpPr>
        <p:spPr>
          <a:xfrm>
            <a:off x="5633049" y="1270000"/>
            <a:ext cx="4037163" cy="3970318"/>
          </a:xfrm>
          <a:prstGeom prst="rect">
            <a:avLst/>
          </a:prstGeom>
          <a:noFill/>
        </p:spPr>
        <p:txBody>
          <a:bodyPr wrap="square" rtlCol="0">
            <a:spAutoFit/>
          </a:bodyPr>
          <a:lstStyle/>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No existe obligación de someter las normas a una evaluación </a:t>
            </a:r>
            <a:r>
              <a:rPr lang="es-ES" i="1" dirty="0"/>
              <a:t>ex post </a:t>
            </a:r>
          </a:p>
          <a:p>
            <a:pPr marL="285750" indent="-285750" algn="just">
              <a:buFont typeface="Arial" panose="020B0604020202020204" pitchFamily="34" charset="0"/>
              <a:buChar char="•"/>
            </a:pPr>
            <a:endParaRPr lang="es-ES" i="1" dirty="0"/>
          </a:p>
          <a:p>
            <a:pPr marL="285750" indent="-285750" algn="just">
              <a:buFont typeface="Arial" panose="020B0604020202020204" pitchFamily="34" charset="0"/>
              <a:buChar char="•"/>
            </a:pPr>
            <a:r>
              <a:rPr lang="es-ES" dirty="0"/>
              <a:t>No existe una regulación clara sobre la evaluación </a:t>
            </a:r>
            <a:r>
              <a:rPr lang="es-ES" i="1" dirty="0"/>
              <a:t>ex post</a:t>
            </a:r>
          </a:p>
          <a:p>
            <a:pPr marL="285750" indent="-285750" algn="just">
              <a:buFont typeface="Arial" panose="020B0604020202020204" pitchFamily="34" charset="0"/>
              <a:buChar char="•"/>
            </a:pPr>
            <a:endParaRPr lang="es-ES" i="1" dirty="0"/>
          </a:p>
          <a:p>
            <a:pPr marL="285750" indent="-285750" algn="just">
              <a:buFont typeface="Arial" panose="020B0604020202020204" pitchFamily="34" charset="0"/>
              <a:buChar char="•"/>
            </a:pPr>
            <a:r>
              <a:rPr lang="es-ES" dirty="0"/>
              <a:t>Sería recomendable la creación de una Agencia independiente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Algunas iniciativas positivas: </a:t>
            </a:r>
            <a:r>
              <a:rPr lang="es-ES" i="1" dirty="0" err="1"/>
              <a:t>Spending</a:t>
            </a:r>
            <a:r>
              <a:rPr lang="es-ES" i="1" dirty="0"/>
              <a:t> </a:t>
            </a:r>
            <a:r>
              <a:rPr lang="es-ES" i="1" dirty="0" err="1"/>
              <a:t>review</a:t>
            </a:r>
            <a:r>
              <a:rPr lang="es-ES" i="1" dirty="0"/>
              <a:t> </a:t>
            </a:r>
            <a:r>
              <a:rPr lang="es-ES" dirty="0"/>
              <a:t>y la </a:t>
            </a:r>
            <a:r>
              <a:rPr lang="es-ES" dirty="0" err="1"/>
              <a:t>AIReF</a:t>
            </a:r>
            <a:endParaRPr lang="es-ES" dirty="0"/>
          </a:p>
          <a:p>
            <a:pPr lvl="1"/>
            <a:endParaRPr lang="es-ES" dirty="0"/>
          </a:p>
        </p:txBody>
      </p:sp>
    </p:spTree>
    <p:extLst>
      <p:ext uri="{BB962C8B-B14F-4D97-AF65-F5344CB8AC3E}">
        <p14:creationId xmlns:p14="http://schemas.microsoft.com/office/powerpoint/2010/main" val="313815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63369-D5A0-4B9E-A8C2-93A01002FF8C}"/>
              </a:ext>
            </a:extLst>
          </p:cNvPr>
          <p:cNvSpPr>
            <a:spLocks noGrp="1"/>
          </p:cNvSpPr>
          <p:nvPr>
            <p:ph type="title"/>
          </p:nvPr>
        </p:nvSpPr>
        <p:spPr/>
        <p:txBody>
          <a:bodyPr/>
          <a:lstStyle/>
          <a:p>
            <a:r>
              <a:rPr lang="es-ES" dirty="0"/>
              <a:t>Regla “one </a:t>
            </a:r>
            <a:r>
              <a:rPr lang="es-ES" dirty="0" err="1"/>
              <a:t>in-one</a:t>
            </a:r>
            <a:r>
              <a:rPr lang="es-ES" dirty="0"/>
              <a:t> </a:t>
            </a:r>
            <a:r>
              <a:rPr lang="es-ES" dirty="0" err="1"/>
              <a:t>out</a:t>
            </a:r>
            <a:r>
              <a:rPr lang="es-ES" dirty="0"/>
              <a:t>” </a:t>
            </a:r>
          </a:p>
        </p:txBody>
      </p:sp>
      <p:sp>
        <p:nvSpPr>
          <p:cNvPr id="3" name="Marcador de contenido 2">
            <a:extLst>
              <a:ext uri="{FF2B5EF4-FFF2-40B4-BE49-F238E27FC236}">
                <a16:creationId xmlns:a16="http://schemas.microsoft.com/office/drawing/2014/main" id="{A817C591-C2C7-4E7A-A1B0-DB7E2A406629}"/>
              </a:ext>
            </a:extLst>
          </p:cNvPr>
          <p:cNvSpPr>
            <a:spLocks noGrp="1"/>
          </p:cNvSpPr>
          <p:nvPr>
            <p:ph idx="1"/>
          </p:nvPr>
        </p:nvSpPr>
        <p:spPr>
          <a:xfrm>
            <a:off x="516295" y="1589754"/>
            <a:ext cx="4211907" cy="3868653"/>
          </a:xfrm>
        </p:spPr>
        <p:txBody>
          <a:bodyPr>
            <a:normAutofit fontScale="92500" lnSpcReduction="20000"/>
          </a:bodyPr>
          <a:lstStyle/>
          <a:p>
            <a:r>
              <a:rPr lang="es-ES" dirty="0"/>
              <a:t>Artículo 37 de Ley 14/2013, de 27 de septiembre, de apoyo a los emprendedores y su internacionalización.</a:t>
            </a:r>
          </a:p>
          <a:p>
            <a:endParaRPr lang="es-ES" dirty="0"/>
          </a:p>
          <a:p>
            <a:r>
              <a:rPr lang="es-ES" dirty="0"/>
              <a:t>“Las Administraciones Públicas que en el ejercicio de sus respectivas competencias creen nuevas cargas administrativas para las empresas eliminarán al menos una carga existente de coste equivalente” </a:t>
            </a:r>
          </a:p>
          <a:p>
            <a:endParaRPr lang="es-ES" dirty="0"/>
          </a:p>
          <a:p>
            <a:r>
              <a:rPr lang="es-ES" dirty="0"/>
              <a:t>En Asturias no existe un informe de seguimiento de las cargas administrativas </a:t>
            </a:r>
          </a:p>
          <a:p>
            <a:endParaRPr lang="es-ES" dirty="0"/>
          </a:p>
          <a:p>
            <a:pPr marL="457200" lvl="1" indent="0">
              <a:buNone/>
            </a:pPr>
            <a:endParaRPr lang="es-ES" dirty="0"/>
          </a:p>
        </p:txBody>
      </p:sp>
      <p:pic>
        <p:nvPicPr>
          <p:cNvPr id="5" name="Imagen 4">
            <a:extLst>
              <a:ext uri="{FF2B5EF4-FFF2-40B4-BE49-F238E27FC236}">
                <a16:creationId xmlns:a16="http://schemas.microsoft.com/office/drawing/2014/main" id="{44F518E4-AE8A-4633-9C34-067CD9AF87E6}"/>
              </a:ext>
            </a:extLst>
          </p:cNvPr>
          <p:cNvPicPr>
            <a:picLocks noChangeAspect="1"/>
          </p:cNvPicPr>
          <p:nvPr/>
        </p:nvPicPr>
        <p:blipFill>
          <a:blip r:embed="rId2"/>
          <a:stretch>
            <a:fillRect/>
          </a:stretch>
        </p:blipFill>
        <p:spPr>
          <a:xfrm>
            <a:off x="5949444" y="1589754"/>
            <a:ext cx="5087060" cy="2832956"/>
          </a:xfrm>
          <a:prstGeom prst="rect">
            <a:avLst/>
          </a:prstGeom>
        </p:spPr>
      </p:pic>
      <p:sp>
        <p:nvSpPr>
          <p:cNvPr id="6" name="CuadroTexto 5">
            <a:extLst>
              <a:ext uri="{FF2B5EF4-FFF2-40B4-BE49-F238E27FC236}">
                <a16:creationId xmlns:a16="http://schemas.microsoft.com/office/drawing/2014/main" id="{A951F59F-4FB2-4B7A-A640-1B9D767E5CEB}"/>
              </a:ext>
            </a:extLst>
          </p:cNvPr>
          <p:cNvSpPr txBox="1"/>
          <p:nvPr/>
        </p:nvSpPr>
        <p:spPr>
          <a:xfrm>
            <a:off x="6294677" y="4802699"/>
            <a:ext cx="3178002" cy="1200329"/>
          </a:xfrm>
          <a:prstGeom prst="rect">
            <a:avLst/>
          </a:prstGeom>
          <a:noFill/>
        </p:spPr>
        <p:txBody>
          <a:bodyPr wrap="square" rtlCol="0">
            <a:spAutoFit/>
          </a:bodyPr>
          <a:lstStyle/>
          <a:p>
            <a:r>
              <a:rPr lang="es-ES" dirty="0"/>
              <a:t>Fuente: Informe anual de seguimiento para el año 2020 (Ministerio de Hacienda) </a:t>
            </a:r>
          </a:p>
        </p:txBody>
      </p:sp>
    </p:spTree>
    <p:extLst>
      <p:ext uri="{BB962C8B-B14F-4D97-AF65-F5344CB8AC3E}">
        <p14:creationId xmlns:p14="http://schemas.microsoft.com/office/powerpoint/2010/main" val="214498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7C6C6-D8EA-4DB8-A23F-7A3893D608DB}"/>
              </a:ext>
            </a:extLst>
          </p:cNvPr>
          <p:cNvSpPr>
            <a:spLocks noGrp="1"/>
          </p:cNvSpPr>
          <p:nvPr>
            <p:ph type="title"/>
          </p:nvPr>
        </p:nvSpPr>
        <p:spPr>
          <a:xfrm>
            <a:off x="677333" y="622675"/>
            <a:ext cx="8596668" cy="1320800"/>
          </a:xfrm>
        </p:spPr>
        <p:txBody>
          <a:bodyPr/>
          <a:lstStyle/>
          <a:p>
            <a:r>
              <a:rPr lang="es-ES" dirty="0"/>
              <a:t>La Administración electrónica: riesgos de una nueva burocracia </a:t>
            </a:r>
          </a:p>
        </p:txBody>
      </p:sp>
      <p:sp>
        <p:nvSpPr>
          <p:cNvPr id="3" name="Marcador de contenido 2">
            <a:extLst>
              <a:ext uri="{FF2B5EF4-FFF2-40B4-BE49-F238E27FC236}">
                <a16:creationId xmlns:a16="http://schemas.microsoft.com/office/drawing/2014/main" id="{159C1DE2-BFAB-4401-80CD-95943A49258C}"/>
              </a:ext>
            </a:extLst>
          </p:cNvPr>
          <p:cNvSpPr>
            <a:spLocks noGrp="1"/>
          </p:cNvSpPr>
          <p:nvPr>
            <p:ph idx="1"/>
          </p:nvPr>
        </p:nvSpPr>
        <p:spPr/>
        <p:txBody>
          <a:bodyPr/>
          <a:lstStyle/>
          <a:p>
            <a:endParaRPr lang="es-ES"/>
          </a:p>
        </p:txBody>
      </p:sp>
      <p:pic>
        <p:nvPicPr>
          <p:cNvPr id="7" name="Imagen 6">
            <a:extLst>
              <a:ext uri="{FF2B5EF4-FFF2-40B4-BE49-F238E27FC236}">
                <a16:creationId xmlns:a16="http://schemas.microsoft.com/office/drawing/2014/main" id="{57E8DDEC-3131-473D-A813-2D14F546D6DC}"/>
              </a:ext>
            </a:extLst>
          </p:cNvPr>
          <p:cNvPicPr>
            <a:picLocks noChangeAspect="1"/>
          </p:cNvPicPr>
          <p:nvPr/>
        </p:nvPicPr>
        <p:blipFill>
          <a:blip r:embed="rId2"/>
          <a:stretch>
            <a:fillRect/>
          </a:stretch>
        </p:blipFill>
        <p:spPr>
          <a:xfrm>
            <a:off x="677333" y="1960714"/>
            <a:ext cx="5923384" cy="4897286"/>
          </a:xfrm>
          <a:prstGeom prst="rect">
            <a:avLst/>
          </a:prstGeom>
        </p:spPr>
      </p:pic>
    </p:spTree>
    <p:extLst>
      <p:ext uri="{BB962C8B-B14F-4D97-AF65-F5344CB8AC3E}">
        <p14:creationId xmlns:p14="http://schemas.microsoft.com/office/powerpoint/2010/main" val="322901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5AB8C-1D46-4753-86F8-DC3882550DEB}"/>
              </a:ext>
            </a:extLst>
          </p:cNvPr>
          <p:cNvSpPr>
            <a:spLocks noGrp="1"/>
          </p:cNvSpPr>
          <p:nvPr>
            <p:ph type="title"/>
          </p:nvPr>
        </p:nvSpPr>
        <p:spPr/>
        <p:txBody>
          <a:bodyPr/>
          <a:lstStyle/>
          <a:p>
            <a:r>
              <a:rPr lang="es-ES" dirty="0"/>
              <a:t>La necesidad de introducir algunas reformas en la Ley 39/2015 </a:t>
            </a:r>
          </a:p>
        </p:txBody>
      </p:sp>
      <p:sp>
        <p:nvSpPr>
          <p:cNvPr id="3" name="Marcador de contenido 2">
            <a:extLst>
              <a:ext uri="{FF2B5EF4-FFF2-40B4-BE49-F238E27FC236}">
                <a16:creationId xmlns:a16="http://schemas.microsoft.com/office/drawing/2014/main" id="{4AC058B5-9202-46B9-A109-254514D7D45F}"/>
              </a:ext>
            </a:extLst>
          </p:cNvPr>
          <p:cNvSpPr>
            <a:spLocks noGrp="1"/>
          </p:cNvSpPr>
          <p:nvPr>
            <p:ph idx="1"/>
          </p:nvPr>
        </p:nvSpPr>
        <p:spPr/>
        <p:txBody>
          <a:bodyPr>
            <a:normAutofit lnSpcReduction="10000"/>
          </a:bodyPr>
          <a:lstStyle/>
          <a:p>
            <a:endParaRPr lang="es-ES" dirty="0"/>
          </a:p>
          <a:p>
            <a:pPr algn="just"/>
            <a:r>
              <a:rPr lang="es-ES" dirty="0"/>
              <a:t>¿Cualquier sujeto que realice una actividad económica debe estar obligado a relacionarse por medios electrónicos con la Administración? </a:t>
            </a:r>
          </a:p>
          <a:p>
            <a:pPr algn="just"/>
            <a:endParaRPr lang="es-ES" dirty="0"/>
          </a:p>
          <a:p>
            <a:pPr algn="just"/>
            <a:r>
              <a:rPr lang="es-ES" dirty="0"/>
              <a:t>La Administración tiene que valorar todas las circunstancias a la hora de imponer la obligatoriedad de relacionarse con medios electrónicos </a:t>
            </a:r>
          </a:p>
          <a:p>
            <a:pPr algn="just"/>
            <a:endParaRPr lang="es-ES" dirty="0"/>
          </a:p>
          <a:p>
            <a:pPr algn="just"/>
            <a:r>
              <a:rPr lang="es-ES" dirty="0"/>
              <a:t>La falta de aviso mediante correo electrónico debería tener algún tipo de consecuencia jurídica </a:t>
            </a:r>
          </a:p>
          <a:p>
            <a:pPr algn="just"/>
            <a:endParaRPr lang="es-ES" dirty="0"/>
          </a:p>
          <a:p>
            <a:pPr algn="just"/>
            <a:r>
              <a:rPr lang="es-ES" dirty="0"/>
              <a:t>La concurrencia de notificaciones en papel y electrónica </a:t>
            </a:r>
          </a:p>
          <a:p>
            <a:pPr algn="just"/>
            <a:endParaRPr lang="es-ES" dirty="0"/>
          </a:p>
        </p:txBody>
      </p:sp>
    </p:spTree>
    <p:extLst>
      <p:ext uri="{BB962C8B-B14F-4D97-AF65-F5344CB8AC3E}">
        <p14:creationId xmlns:p14="http://schemas.microsoft.com/office/powerpoint/2010/main" val="331587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04FBB-61D4-4119-ACC3-BFC9B7B3AB3D}"/>
              </a:ext>
            </a:extLst>
          </p:cNvPr>
          <p:cNvSpPr>
            <a:spLocks noGrp="1"/>
          </p:cNvSpPr>
          <p:nvPr>
            <p:ph type="title"/>
          </p:nvPr>
        </p:nvSpPr>
        <p:spPr/>
        <p:txBody>
          <a:bodyPr/>
          <a:lstStyle/>
          <a:p>
            <a:r>
              <a:rPr lang="es-ES" dirty="0"/>
              <a:t>De la administración electrónica a la administración “automática” </a:t>
            </a:r>
          </a:p>
        </p:txBody>
      </p:sp>
      <p:sp>
        <p:nvSpPr>
          <p:cNvPr id="3" name="Marcador de contenido 2">
            <a:extLst>
              <a:ext uri="{FF2B5EF4-FFF2-40B4-BE49-F238E27FC236}">
                <a16:creationId xmlns:a16="http://schemas.microsoft.com/office/drawing/2014/main" id="{C57DAD36-211A-462A-B7B2-83FE2E42A89C}"/>
              </a:ext>
            </a:extLst>
          </p:cNvPr>
          <p:cNvSpPr>
            <a:spLocks noGrp="1"/>
          </p:cNvSpPr>
          <p:nvPr>
            <p:ph idx="1"/>
          </p:nvPr>
        </p:nvSpPr>
        <p:spPr>
          <a:xfrm>
            <a:off x="4394718" y="2052638"/>
            <a:ext cx="4702629" cy="3083462"/>
          </a:xfrm>
        </p:spPr>
        <p:txBody>
          <a:bodyPr/>
          <a:lstStyle/>
          <a:p>
            <a:r>
              <a:rPr lang="es-ES" dirty="0" err="1"/>
              <a:t>Chatbots</a:t>
            </a:r>
            <a:r>
              <a:rPr lang="es-ES" dirty="0"/>
              <a:t> </a:t>
            </a:r>
          </a:p>
          <a:p>
            <a:r>
              <a:rPr lang="es-ES" dirty="0"/>
              <a:t>Automatización de licitaciones públicas a través de la tecnología </a:t>
            </a:r>
            <a:r>
              <a:rPr lang="es-ES" dirty="0" err="1"/>
              <a:t>blockchain</a:t>
            </a:r>
            <a:r>
              <a:rPr lang="es-ES" dirty="0"/>
              <a:t> (“Smart </a:t>
            </a:r>
            <a:r>
              <a:rPr lang="es-ES" dirty="0" err="1"/>
              <a:t>contracts</a:t>
            </a:r>
            <a:r>
              <a:rPr lang="es-ES" dirty="0"/>
              <a:t>”)</a:t>
            </a:r>
          </a:p>
          <a:p>
            <a:r>
              <a:rPr lang="es-ES" dirty="0"/>
              <a:t>Otros posibles usos: algoritmos predictivos</a:t>
            </a:r>
          </a:p>
          <a:p>
            <a:endParaRPr lang="es-ES" dirty="0"/>
          </a:p>
          <a:p>
            <a:endParaRPr lang="es-ES" dirty="0"/>
          </a:p>
        </p:txBody>
      </p:sp>
      <p:pic>
        <p:nvPicPr>
          <p:cNvPr id="4098" name="Picture 2" descr="Librería Dykinson - Blockchain y Gobiernos locales - Díaz González, Gustavo  Manuel | 978-84-120267-8-8">
            <a:extLst>
              <a:ext uri="{FF2B5EF4-FFF2-40B4-BE49-F238E27FC236}">
                <a16:creationId xmlns:a16="http://schemas.microsoft.com/office/drawing/2014/main" id="{8C22A9B2-347B-41AE-A37D-A82D1ECC0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4" y="2052638"/>
            <a:ext cx="3225346" cy="453290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F98BD41-FFDA-43DC-A5B1-EE2CF9033AF1}"/>
              </a:ext>
            </a:extLst>
          </p:cNvPr>
          <p:cNvPicPr>
            <a:picLocks noChangeAspect="1"/>
          </p:cNvPicPr>
          <p:nvPr/>
        </p:nvPicPr>
        <p:blipFill>
          <a:blip r:embed="rId3"/>
          <a:stretch>
            <a:fillRect/>
          </a:stretch>
        </p:blipFill>
        <p:spPr>
          <a:xfrm>
            <a:off x="4638981" y="4205572"/>
            <a:ext cx="5308587" cy="1861056"/>
          </a:xfrm>
          <a:prstGeom prst="rect">
            <a:avLst/>
          </a:prstGeom>
        </p:spPr>
      </p:pic>
    </p:spTree>
    <p:extLst>
      <p:ext uri="{BB962C8B-B14F-4D97-AF65-F5344CB8AC3E}">
        <p14:creationId xmlns:p14="http://schemas.microsoft.com/office/powerpoint/2010/main" val="354698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CF16371E-FE00-4CCB-AA81-1B50D4CA93DB}"/>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id="{59A3BA6C-666D-4AF4-99EC-8ECCDD22217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096000" y="290119"/>
            <a:ext cx="4646848" cy="3473750"/>
          </a:xfrm>
        </p:spPr>
      </p:pic>
      <p:pic>
        <p:nvPicPr>
          <p:cNvPr id="7" name="Imagen 6">
            <a:extLst>
              <a:ext uri="{FF2B5EF4-FFF2-40B4-BE49-F238E27FC236}">
                <a16:creationId xmlns:a16="http://schemas.microsoft.com/office/drawing/2014/main" id="{F80A14DF-D330-45F1-9EB3-FBD50C661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62870"/>
            <a:ext cx="4646848" cy="3471844"/>
          </a:xfrm>
          <a:prstGeom prst="rect">
            <a:avLst/>
          </a:prstGeom>
        </p:spPr>
      </p:pic>
      <p:pic>
        <p:nvPicPr>
          <p:cNvPr id="9" name="Imagen 8">
            <a:extLst>
              <a:ext uri="{FF2B5EF4-FFF2-40B4-BE49-F238E27FC236}">
                <a16:creationId xmlns:a16="http://schemas.microsoft.com/office/drawing/2014/main" id="{0042CF72-9C52-4973-9D97-DDCDED7BF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55" y="3562870"/>
            <a:ext cx="4413308" cy="3473750"/>
          </a:xfrm>
          <a:prstGeom prst="rect">
            <a:avLst/>
          </a:prstGeom>
        </p:spPr>
      </p:pic>
      <p:pic>
        <p:nvPicPr>
          <p:cNvPr id="21" name="Imagen 20">
            <a:extLst>
              <a:ext uri="{FF2B5EF4-FFF2-40B4-BE49-F238E27FC236}">
                <a16:creationId xmlns:a16="http://schemas.microsoft.com/office/drawing/2014/main" id="{02AA7A89-213D-47F1-95C6-5586AC29AD31}"/>
              </a:ext>
            </a:extLst>
          </p:cNvPr>
          <p:cNvPicPr>
            <a:picLocks noChangeAspect="1"/>
          </p:cNvPicPr>
          <p:nvPr/>
        </p:nvPicPr>
        <p:blipFill>
          <a:blip r:embed="rId5"/>
          <a:stretch>
            <a:fillRect/>
          </a:stretch>
        </p:blipFill>
        <p:spPr>
          <a:xfrm>
            <a:off x="838200" y="629728"/>
            <a:ext cx="4534618" cy="2933142"/>
          </a:xfrm>
          <a:prstGeom prst="rect">
            <a:avLst/>
          </a:prstGeom>
        </p:spPr>
      </p:pic>
    </p:spTree>
    <p:extLst>
      <p:ext uri="{BB962C8B-B14F-4D97-AF65-F5344CB8AC3E}">
        <p14:creationId xmlns:p14="http://schemas.microsoft.com/office/powerpoint/2010/main" val="2608187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701F2-5256-46D5-86BC-5CDF6B537BB7}"/>
              </a:ext>
            </a:extLst>
          </p:cNvPr>
          <p:cNvSpPr>
            <a:spLocks noGrp="1"/>
          </p:cNvSpPr>
          <p:nvPr>
            <p:ph type="title"/>
          </p:nvPr>
        </p:nvSpPr>
        <p:spPr/>
        <p:txBody>
          <a:bodyPr/>
          <a:lstStyle/>
          <a:p>
            <a:r>
              <a:rPr lang="es-ES" dirty="0"/>
              <a:t>Conclusiones </a:t>
            </a:r>
          </a:p>
        </p:txBody>
      </p:sp>
      <p:sp>
        <p:nvSpPr>
          <p:cNvPr id="3" name="Marcador de contenido 2">
            <a:extLst>
              <a:ext uri="{FF2B5EF4-FFF2-40B4-BE49-F238E27FC236}">
                <a16:creationId xmlns:a16="http://schemas.microsoft.com/office/drawing/2014/main" id="{A8F1800B-406E-4D93-AD0D-D20A09FDC207}"/>
              </a:ext>
            </a:extLst>
          </p:cNvPr>
          <p:cNvSpPr>
            <a:spLocks noGrp="1"/>
          </p:cNvSpPr>
          <p:nvPr>
            <p:ph idx="1"/>
          </p:nvPr>
        </p:nvSpPr>
        <p:spPr/>
        <p:txBody>
          <a:bodyPr/>
          <a:lstStyle/>
          <a:p>
            <a:endParaRPr lang="es-ES" dirty="0"/>
          </a:p>
          <a:p>
            <a:r>
              <a:rPr lang="es-ES" dirty="0"/>
              <a:t>Posibilidad de extender el uso de las declaraciones de responsable y repensar figuras como el silencio administrativo positivo. </a:t>
            </a:r>
          </a:p>
          <a:p>
            <a:endParaRPr lang="es-ES" dirty="0"/>
          </a:p>
          <a:p>
            <a:r>
              <a:rPr lang="es-ES" dirty="0"/>
              <a:t>Para ello es indispensable la evaluación </a:t>
            </a:r>
            <a:r>
              <a:rPr lang="es-ES" i="1" dirty="0"/>
              <a:t>ex post </a:t>
            </a:r>
            <a:r>
              <a:rPr lang="es-ES" dirty="0"/>
              <a:t>de las normas </a:t>
            </a:r>
          </a:p>
          <a:p>
            <a:endParaRPr lang="es-ES" dirty="0"/>
          </a:p>
          <a:p>
            <a:r>
              <a:rPr lang="es-ES" dirty="0"/>
              <a:t>Las nuevas tecnologías pueden servir de impulso para la desburocratización y la agilización de procedimientos pero es importante que el ciudadano no pierda garantías </a:t>
            </a:r>
          </a:p>
        </p:txBody>
      </p:sp>
    </p:spTree>
    <p:extLst>
      <p:ext uri="{BB962C8B-B14F-4D97-AF65-F5344CB8AC3E}">
        <p14:creationId xmlns:p14="http://schemas.microsoft.com/office/powerpoint/2010/main" val="40111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93006-F5FD-4C90-A984-5E8F94F1D39B}"/>
              </a:ext>
            </a:extLst>
          </p:cNvPr>
          <p:cNvSpPr>
            <a:spLocks noGrp="1"/>
          </p:cNvSpPr>
          <p:nvPr>
            <p:ph type="ctrTitle"/>
          </p:nvPr>
        </p:nvSpPr>
        <p:spPr>
          <a:xfrm>
            <a:off x="1744656" y="1800541"/>
            <a:ext cx="7766936" cy="1646302"/>
          </a:xfrm>
        </p:spPr>
        <p:txBody>
          <a:bodyPr/>
          <a:lstStyle/>
          <a:p>
            <a:r>
              <a:rPr lang="es-ES" dirty="0"/>
              <a:t>Muchas gracias!</a:t>
            </a:r>
          </a:p>
        </p:txBody>
      </p:sp>
      <p:sp>
        <p:nvSpPr>
          <p:cNvPr id="3" name="Subtítulo 2">
            <a:extLst>
              <a:ext uri="{FF2B5EF4-FFF2-40B4-BE49-F238E27FC236}">
                <a16:creationId xmlns:a16="http://schemas.microsoft.com/office/drawing/2014/main" id="{A06C47A8-85A1-49FF-B259-CBB948873A44}"/>
              </a:ext>
            </a:extLst>
          </p:cNvPr>
          <p:cNvSpPr>
            <a:spLocks noGrp="1"/>
          </p:cNvSpPr>
          <p:nvPr>
            <p:ph type="subTitle" idx="1"/>
          </p:nvPr>
        </p:nvSpPr>
        <p:spPr>
          <a:xfrm>
            <a:off x="1576079" y="3757539"/>
            <a:ext cx="7935513" cy="1726166"/>
          </a:xfrm>
        </p:spPr>
        <p:txBody>
          <a:bodyPr>
            <a:normAutofit/>
          </a:bodyPr>
          <a:lstStyle/>
          <a:p>
            <a:r>
              <a:rPr lang="es-ES" u="sng" dirty="0">
                <a:hlinkClick r:id="rId2"/>
              </a:rPr>
              <a:t>Grupo de Investigación en Derecho Administrativo de la Universidad de Oviedo (IP: Alejandro Huergo Lora)</a:t>
            </a:r>
          </a:p>
          <a:p>
            <a:r>
              <a:rPr lang="es-ES" dirty="0">
                <a:hlinkClick r:id="rId2"/>
              </a:rPr>
              <a:t>rodriguezcdiego@uniovi.es</a:t>
            </a:r>
            <a:r>
              <a:rPr lang="es-ES" dirty="0"/>
              <a:t> </a:t>
            </a:r>
          </a:p>
          <a:p>
            <a:r>
              <a:rPr lang="es-ES" dirty="0"/>
              <a:t>Diego Rodríguez Cembellín</a:t>
            </a:r>
          </a:p>
        </p:txBody>
      </p:sp>
      <p:pic>
        <p:nvPicPr>
          <p:cNvPr id="6146" name="Picture 2" descr="LinkedIn - Aplicaciones en Google Play">
            <a:extLst>
              <a:ext uri="{FF2B5EF4-FFF2-40B4-BE49-F238E27FC236}">
                <a16:creationId xmlns:a16="http://schemas.microsoft.com/office/drawing/2014/main" id="{0313E802-DD43-4D6B-A064-BD290FF0B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55971"/>
            <a:ext cx="317038" cy="31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7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055E16-9740-4977-86B8-EF7C2BE44C14}"/>
              </a:ext>
            </a:extLst>
          </p:cNvPr>
          <p:cNvSpPr>
            <a:spLocks noGrp="1"/>
          </p:cNvSpPr>
          <p:nvPr>
            <p:ph type="title"/>
          </p:nvPr>
        </p:nvSpPr>
        <p:spPr/>
        <p:txBody>
          <a:bodyPr>
            <a:normAutofit fontScale="90000"/>
          </a:bodyPr>
          <a:lstStyle/>
          <a:p>
            <a:r>
              <a:rPr lang="es-ES" dirty="0"/>
              <a:t>El Derecho ante la burocracia. Instrumentos y propuestas para las Administraciones Públicas</a:t>
            </a:r>
          </a:p>
        </p:txBody>
      </p:sp>
      <p:sp>
        <p:nvSpPr>
          <p:cNvPr id="3" name="Marcador de contenido 2">
            <a:extLst>
              <a:ext uri="{FF2B5EF4-FFF2-40B4-BE49-F238E27FC236}">
                <a16:creationId xmlns:a16="http://schemas.microsoft.com/office/drawing/2014/main" id="{AD054940-98C2-47FE-B7C7-3ABAC8586BA0}"/>
              </a:ext>
            </a:extLst>
          </p:cNvPr>
          <p:cNvSpPr>
            <a:spLocks noGrp="1"/>
          </p:cNvSpPr>
          <p:nvPr>
            <p:ph idx="1"/>
          </p:nvPr>
        </p:nvSpPr>
        <p:spPr/>
        <p:txBody>
          <a:bodyPr>
            <a:normAutofit/>
          </a:bodyPr>
          <a:lstStyle/>
          <a:p>
            <a:endParaRPr lang="es-ES" dirty="0"/>
          </a:p>
          <a:p>
            <a:r>
              <a:rPr lang="es-ES" dirty="0"/>
              <a:t>Instrumentos generales: las declaraciones de responsable, las entidades colaboradoras de certificación y la figura del silencio administrativo. </a:t>
            </a:r>
          </a:p>
          <a:p>
            <a:endParaRPr lang="es-ES" dirty="0"/>
          </a:p>
          <a:p>
            <a:r>
              <a:rPr lang="es-ES" dirty="0"/>
              <a:t>Leyes de simplificación administrativa. Reflexiones sobre la propuesta asturiana</a:t>
            </a:r>
          </a:p>
          <a:p>
            <a:pPr marL="0" indent="0">
              <a:buNone/>
            </a:pPr>
            <a:endParaRPr lang="es-ES" dirty="0"/>
          </a:p>
          <a:p>
            <a:r>
              <a:rPr lang="es-ES" dirty="0"/>
              <a:t>La evaluación de las normas</a:t>
            </a:r>
          </a:p>
          <a:p>
            <a:endParaRPr lang="es-ES" dirty="0"/>
          </a:p>
          <a:p>
            <a:r>
              <a:rPr lang="es-ES" dirty="0"/>
              <a:t>La digitalización de la Administracion y los riesgos de una nueva burocracia </a:t>
            </a:r>
          </a:p>
          <a:p>
            <a:endParaRPr lang="es-ES" dirty="0"/>
          </a:p>
        </p:txBody>
      </p:sp>
    </p:spTree>
    <p:extLst>
      <p:ext uri="{BB962C8B-B14F-4D97-AF65-F5344CB8AC3E}">
        <p14:creationId xmlns:p14="http://schemas.microsoft.com/office/powerpoint/2010/main" val="368173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22E61-4063-4463-8878-98C502946B66}"/>
              </a:ext>
            </a:extLst>
          </p:cNvPr>
          <p:cNvSpPr>
            <a:spLocks noGrp="1"/>
          </p:cNvSpPr>
          <p:nvPr>
            <p:ph type="title"/>
          </p:nvPr>
        </p:nvSpPr>
        <p:spPr/>
        <p:txBody>
          <a:bodyPr/>
          <a:lstStyle/>
          <a:p>
            <a:r>
              <a:rPr lang="es-ES" dirty="0"/>
              <a:t>Instrumentos generales</a:t>
            </a:r>
          </a:p>
        </p:txBody>
      </p:sp>
      <p:sp>
        <p:nvSpPr>
          <p:cNvPr id="3" name="Marcador de contenido 2">
            <a:extLst>
              <a:ext uri="{FF2B5EF4-FFF2-40B4-BE49-F238E27FC236}">
                <a16:creationId xmlns:a16="http://schemas.microsoft.com/office/drawing/2014/main" id="{602BE76A-DA87-4436-92CE-886E658937F0}"/>
              </a:ext>
            </a:extLst>
          </p:cNvPr>
          <p:cNvSpPr>
            <a:spLocks noGrp="1"/>
          </p:cNvSpPr>
          <p:nvPr>
            <p:ph idx="1"/>
          </p:nvPr>
        </p:nvSpPr>
        <p:spPr/>
        <p:txBody>
          <a:bodyPr/>
          <a:lstStyle/>
          <a:p>
            <a:r>
              <a:rPr lang="es-ES" dirty="0"/>
              <a:t>La declaración de responsable </a:t>
            </a:r>
          </a:p>
          <a:p>
            <a:endParaRPr lang="es-ES" dirty="0"/>
          </a:p>
          <a:p>
            <a:r>
              <a:rPr lang="es-ES" dirty="0"/>
              <a:t>Silencio administrativo</a:t>
            </a:r>
          </a:p>
          <a:p>
            <a:endParaRPr lang="es-ES" dirty="0"/>
          </a:p>
          <a:p>
            <a:r>
              <a:rPr lang="es-ES" dirty="0"/>
              <a:t>Entidades colaboras de certificación  </a:t>
            </a:r>
          </a:p>
          <a:p>
            <a:pPr marL="0" indent="0">
              <a:buNone/>
            </a:pPr>
            <a:endParaRPr lang="es-ES" dirty="0"/>
          </a:p>
          <a:p>
            <a:endParaRPr lang="es-ES" dirty="0"/>
          </a:p>
          <a:p>
            <a:endParaRPr lang="es-ES" dirty="0"/>
          </a:p>
        </p:txBody>
      </p:sp>
    </p:spTree>
    <p:extLst>
      <p:ext uri="{BB962C8B-B14F-4D97-AF65-F5344CB8AC3E}">
        <p14:creationId xmlns:p14="http://schemas.microsoft.com/office/powerpoint/2010/main" val="292630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825AD-0F27-4F7D-9C40-9C531BD48F83}"/>
              </a:ext>
            </a:extLst>
          </p:cNvPr>
          <p:cNvSpPr>
            <a:spLocks noGrp="1"/>
          </p:cNvSpPr>
          <p:nvPr>
            <p:ph type="title"/>
          </p:nvPr>
        </p:nvSpPr>
        <p:spPr>
          <a:xfrm>
            <a:off x="677334" y="600974"/>
            <a:ext cx="8596668" cy="1320800"/>
          </a:xfrm>
        </p:spPr>
        <p:txBody>
          <a:bodyPr/>
          <a:lstStyle/>
          <a:p>
            <a:r>
              <a:rPr lang="es-ES" dirty="0"/>
              <a:t>Instrumentos generales: la declaración responsable </a:t>
            </a:r>
          </a:p>
        </p:txBody>
      </p:sp>
      <p:sp>
        <p:nvSpPr>
          <p:cNvPr id="3" name="Marcador de contenido 2">
            <a:extLst>
              <a:ext uri="{FF2B5EF4-FFF2-40B4-BE49-F238E27FC236}">
                <a16:creationId xmlns:a16="http://schemas.microsoft.com/office/drawing/2014/main" id="{8C0490A2-0411-4582-A638-1C98527FC6D1}"/>
              </a:ext>
            </a:extLst>
          </p:cNvPr>
          <p:cNvSpPr>
            <a:spLocks noGrp="1"/>
          </p:cNvSpPr>
          <p:nvPr>
            <p:ph idx="1"/>
          </p:nvPr>
        </p:nvSpPr>
        <p:spPr/>
        <p:txBody>
          <a:bodyPr/>
          <a:lstStyle/>
          <a:p>
            <a:endParaRPr lang="es-ES"/>
          </a:p>
        </p:txBody>
      </p:sp>
      <p:pic>
        <p:nvPicPr>
          <p:cNvPr id="2050" name="Picture 2" descr="Declaración responsable (DR) para actividades comerciales y de servicios |  Licencias de Apertura y Actividad">
            <a:extLst>
              <a:ext uri="{FF2B5EF4-FFF2-40B4-BE49-F238E27FC236}">
                <a16:creationId xmlns:a16="http://schemas.microsoft.com/office/drawing/2014/main" id="{22399A1B-FF34-4C02-B5A2-158CDEB30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71" y="2160589"/>
            <a:ext cx="7789654"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2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A4788F-FF3D-4034-8ED1-CC4F1D6ECA11}"/>
              </a:ext>
            </a:extLst>
          </p:cNvPr>
          <p:cNvSpPr>
            <a:spLocks noGrp="1"/>
          </p:cNvSpPr>
          <p:nvPr>
            <p:ph type="title"/>
          </p:nvPr>
        </p:nvSpPr>
        <p:spPr/>
        <p:txBody>
          <a:bodyPr/>
          <a:lstStyle/>
          <a:p>
            <a:r>
              <a:rPr lang="es-ES" dirty="0"/>
              <a:t>Ideas claves sobre la declaración de responsable </a:t>
            </a:r>
          </a:p>
        </p:txBody>
      </p:sp>
      <p:sp>
        <p:nvSpPr>
          <p:cNvPr id="3" name="Marcador de contenido 2">
            <a:extLst>
              <a:ext uri="{FF2B5EF4-FFF2-40B4-BE49-F238E27FC236}">
                <a16:creationId xmlns:a16="http://schemas.microsoft.com/office/drawing/2014/main" id="{9A28BA91-B071-4CB2-B464-62D4E619F53C}"/>
              </a:ext>
            </a:extLst>
          </p:cNvPr>
          <p:cNvSpPr>
            <a:spLocks noGrp="1"/>
          </p:cNvSpPr>
          <p:nvPr>
            <p:ph idx="1"/>
          </p:nvPr>
        </p:nvSpPr>
        <p:spPr/>
        <p:txBody>
          <a:bodyPr/>
          <a:lstStyle/>
          <a:p>
            <a:endParaRPr lang="es-ES" dirty="0"/>
          </a:p>
          <a:p>
            <a:r>
              <a:rPr lang="es-ES" sz="2000" dirty="0"/>
              <a:t>No significa la ausencia de control </a:t>
            </a:r>
          </a:p>
          <a:p>
            <a:endParaRPr lang="es-ES" sz="2000" dirty="0"/>
          </a:p>
          <a:p>
            <a:r>
              <a:rPr lang="es-ES" sz="2000" dirty="0"/>
              <a:t>Su configuración tiene que ser proporcionada </a:t>
            </a:r>
          </a:p>
          <a:p>
            <a:pPr marL="0" indent="0">
              <a:buNone/>
            </a:pPr>
            <a:endParaRPr lang="es-ES" sz="2000" dirty="0"/>
          </a:p>
          <a:p>
            <a:r>
              <a:rPr lang="es-ES" sz="2000" dirty="0"/>
              <a:t>Importancia de la actividad inspectora y sancionadora </a:t>
            </a:r>
          </a:p>
        </p:txBody>
      </p:sp>
    </p:spTree>
    <p:extLst>
      <p:ext uri="{BB962C8B-B14F-4D97-AF65-F5344CB8AC3E}">
        <p14:creationId xmlns:p14="http://schemas.microsoft.com/office/powerpoint/2010/main" val="112731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941C0-0C15-4854-9BFB-51B6FFBF7255}"/>
              </a:ext>
            </a:extLst>
          </p:cNvPr>
          <p:cNvSpPr>
            <a:spLocks noGrp="1"/>
          </p:cNvSpPr>
          <p:nvPr>
            <p:ph type="title"/>
          </p:nvPr>
        </p:nvSpPr>
        <p:spPr/>
        <p:txBody>
          <a:bodyPr/>
          <a:lstStyle/>
          <a:p>
            <a:r>
              <a:rPr lang="es-ES" dirty="0"/>
              <a:t>El silencio administrativo </a:t>
            </a:r>
          </a:p>
        </p:txBody>
      </p:sp>
      <p:sp>
        <p:nvSpPr>
          <p:cNvPr id="3" name="Marcador de contenido 2">
            <a:extLst>
              <a:ext uri="{FF2B5EF4-FFF2-40B4-BE49-F238E27FC236}">
                <a16:creationId xmlns:a16="http://schemas.microsoft.com/office/drawing/2014/main" id="{E7B7C75A-38AF-4599-B5BE-5CCE8DB875FC}"/>
              </a:ext>
            </a:extLst>
          </p:cNvPr>
          <p:cNvSpPr>
            <a:spLocks noGrp="1"/>
          </p:cNvSpPr>
          <p:nvPr>
            <p:ph idx="1"/>
          </p:nvPr>
        </p:nvSpPr>
        <p:spPr/>
        <p:txBody>
          <a:bodyPr/>
          <a:lstStyle/>
          <a:p>
            <a:endParaRPr lang="es-ES"/>
          </a:p>
        </p:txBody>
      </p:sp>
      <p:pic>
        <p:nvPicPr>
          <p:cNvPr id="1026" name="Picture 2" descr="El sonido del silencio administrativo - AQUÍ Medios de Comunicación">
            <a:extLst>
              <a:ext uri="{FF2B5EF4-FFF2-40B4-BE49-F238E27FC236}">
                <a16:creationId xmlns:a16="http://schemas.microsoft.com/office/drawing/2014/main" id="{9EBE2544-78EE-4EFF-BD3E-A9282C70B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82" y="1266147"/>
            <a:ext cx="7830345" cy="513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6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C1FA2-206D-4037-AB80-E70A62B7013C}"/>
              </a:ext>
            </a:extLst>
          </p:cNvPr>
          <p:cNvSpPr>
            <a:spLocks noGrp="1"/>
          </p:cNvSpPr>
          <p:nvPr>
            <p:ph type="title"/>
          </p:nvPr>
        </p:nvSpPr>
        <p:spPr/>
        <p:txBody>
          <a:bodyPr/>
          <a:lstStyle/>
          <a:p>
            <a:r>
              <a:rPr lang="es-ES" dirty="0"/>
              <a:t>Silencio administrativo </a:t>
            </a:r>
          </a:p>
        </p:txBody>
      </p:sp>
      <p:sp>
        <p:nvSpPr>
          <p:cNvPr id="3" name="Marcador de contenido 2">
            <a:extLst>
              <a:ext uri="{FF2B5EF4-FFF2-40B4-BE49-F238E27FC236}">
                <a16:creationId xmlns:a16="http://schemas.microsoft.com/office/drawing/2014/main" id="{F5296D06-29F9-4C92-92D5-F7977AD6181F}"/>
              </a:ext>
            </a:extLst>
          </p:cNvPr>
          <p:cNvSpPr>
            <a:spLocks noGrp="1"/>
          </p:cNvSpPr>
          <p:nvPr>
            <p:ph idx="1"/>
          </p:nvPr>
        </p:nvSpPr>
        <p:spPr/>
        <p:txBody>
          <a:bodyPr/>
          <a:lstStyle/>
          <a:p>
            <a:pPr marL="0" indent="0" algn="just">
              <a:buNone/>
            </a:pPr>
            <a:endParaRPr lang="es-ES" dirty="0"/>
          </a:p>
          <a:p>
            <a:pPr algn="just"/>
            <a:r>
              <a:rPr lang="es-ES" dirty="0"/>
              <a:t>¿Tiene sentido actualmente la figura del silencio positivo?</a:t>
            </a:r>
          </a:p>
          <a:p>
            <a:pPr algn="just"/>
            <a:endParaRPr lang="es-ES" dirty="0"/>
          </a:p>
          <a:p>
            <a:pPr algn="just"/>
            <a:r>
              <a:rPr lang="es-ES" dirty="0"/>
              <a:t>El silencio positivo “</a:t>
            </a:r>
            <a:r>
              <a:rPr lang="es-ES" dirty="0" err="1"/>
              <a:t>secundum</a:t>
            </a:r>
            <a:r>
              <a:rPr lang="es-ES" dirty="0"/>
              <a:t> </a:t>
            </a:r>
            <a:r>
              <a:rPr lang="es-ES" dirty="0" err="1"/>
              <a:t>legem</a:t>
            </a:r>
            <a:r>
              <a:rPr lang="es-ES" dirty="0"/>
              <a:t>”- Artículo 229 del TROTU: </a:t>
            </a:r>
          </a:p>
          <a:p>
            <a:pPr marL="0" indent="0" algn="just">
              <a:buNone/>
            </a:pPr>
            <a:r>
              <a:rPr lang="es-ES" dirty="0"/>
              <a:t>	</a:t>
            </a:r>
            <a:r>
              <a:rPr lang="es-ES" sz="1600" dirty="0"/>
              <a:t>“7. Las licencias se entenderán obtenidas por silencio positivo una vez 	transcurridos los plazos establecidos, excepto en los supuestos en los que la 	legislación básica disponga que el silencio produce efecto desestimatorio. En ningún 	caso podrán adquirirse por silencio facultades en contra de las prescripciones de las 	leyes, planeamiento y demás normativa urbanística.”</a:t>
            </a:r>
          </a:p>
          <a:p>
            <a:endParaRPr lang="es-ES" dirty="0"/>
          </a:p>
          <a:p>
            <a:endParaRPr lang="es-ES" dirty="0"/>
          </a:p>
        </p:txBody>
      </p:sp>
    </p:spTree>
    <p:extLst>
      <p:ext uri="{BB962C8B-B14F-4D97-AF65-F5344CB8AC3E}">
        <p14:creationId xmlns:p14="http://schemas.microsoft.com/office/powerpoint/2010/main" val="400365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258FE-D5C4-44EE-980D-A74A2B846320}"/>
              </a:ext>
            </a:extLst>
          </p:cNvPr>
          <p:cNvSpPr>
            <a:spLocks noGrp="1"/>
          </p:cNvSpPr>
          <p:nvPr>
            <p:ph type="title"/>
          </p:nvPr>
        </p:nvSpPr>
        <p:spPr/>
        <p:txBody>
          <a:bodyPr/>
          <a:lstStyle/>
          <a:p>
            <a:r>
              <a:rPr lang="es-ES" dirty="0"/>
              <a:t>Entidades colaboradoras de certificación </a:t>
            </a:r>
          </a:p>
        </p:txBody>
      </p:sp>
      <p:sp>
        <p:nvSpPr>
          <p:cNvPr id="3" name="Marcador de contenido 2">
            <a:extLst>
              <a:ext uri="{FF2B5EF4-FFF2-40B4-BE49-F238E27FC236}">
                <a16:creationId xmlns:a16="http://schemas.microsoft.com/office/drawing/2014/main" id="{E13DFFD1-65CE-498B-9B0B-C07B4924502F}"/>
              </a:ext>
            </a:extLst>
          </p:cNvPr>
          <p:cNvSpPr>
            <a:spLocks noGrp="1"/>
          </p:cNvSpPr>
          <p:nvPr>
            <p:ph idx="1"/>
          </p:nvPr>
        </p:nvSpPr>
        <p:spPr/>
        <p:txBody>
          <a:bodyPr/>
          <a:lstStyle/>
          <a:p>
            <a:r>
              <a:rPr lang="es-ES" dirty="0"/>
              <a:t>Novedad en Asturias: artículo 12. 1 de la Ley 4/2021 de 1 de diciembre, de Medidas Administrativas Urgentes. </a:t>
            </a:r>
          </a:p>
          <a:p>
            <a:endParaRPr lang="es-ES" dirty="0"/>
          </a:p>
          <a:p>
            <a:r>
              <a:rPr lang="es-ES" dirty="0"/>
              <a:t>La realidad: un viejo conocido </a:t>
            </a:r>
          </a:p>
          <a:p>
            <a:endParaRPr lang="es-ES" dirty="0"/>
          </a:p>
          <a:p>
            <a:r>
              <a:rPr lang="es-ES" dirty="0"/>
              <a:t>Común en otras CCAA </a:t>
            </a:r>
          </a:p>
          <a:p>
            <a:pPr marL="0" indent="0">
              <a:buNone/>
            </a:pPr>
            <a:r>
              <a:rPr lang="es-ES" dirty="0"/>
              <a:t>     y en alguna norma estatal</a:t>
            </a:r>
          </a:p>
          <a:p>
            <a:pPr marL="0" indent="0">
              <a:buNone/>
            </a:pPr>
            <a:endParaRPr lang="es-ES" dirty="0"/>
          </a:p>
          <a:p>
            <a:r>
              <a:rPr lang="es-ES" dirty="0"/>
              <a:t>El debate sobre la “reserva a funcionarios” </a:t>
            </a:r>
          </a:p>
        </p:txBody>
      </p:sp>
      <p:pic>
        <p:nvPicPr>
          <p:cNvPr id="4" name="Picture 6" descr="Cómo funciona la ITV de los camiones para el transporte de mercancías?">
            <a:extLst>
              <a:ext uri="{FF2B5EF4-FFF2-40B4-BE49-F238E27FC236}">
                <a16:creationId xmlns:a16="http://schemas.microsoft.com/office/drawing/2014/main" id="{82AD68F4-78C0-406F-BE50-168387DCF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975" y="2769080"/>
            <a:ext cx="2534050" cy="184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88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694</TotalTime>
  <Words>930</Words>
  <Application>Microsoft Office PowerPoint</Application>
  <PresentationFormat>Panorámica</PresentationFormat>
  <Paragraphs>105</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21</vt:i4>
      </vt:variant>
    </vt:vector>
  </HeadingPairs>
  <TitlesOfParts>
    <vt:vector size="28" baseType="lpstr">
      <vt:lpstr>Arial</vt:lpstr>
      <vt:lpstr>Calibri</vt:lpstr>
      <vt:lpstr>Calibri Light</vt:lpstr>
      <vt:lpstr>Trebuchet MS</vt:lpstr>
      <vt:lpstr>Wingdings 3</vt:lpstr>
      <vt:lpstr>Tema de Office</vt:lpstr>
      <vt:lpstr>Faceta</vt:lpstr>
      <vt:lpstr>Presentación de PowerPoint</vt:lpstr>
      <vt:lpstr>Presentación de PowerPoint</vt:lpstr>
      <vt:lpstr>El Derecho ante la burocracia. Instrumentos y propuestas para las Administraciones Públicas</vt:lpstr>
      <vt:lpstr>Instrumentos generales</vt:lpstr>
      <vt:lpstr>Instrumentos generales: la declaración responsable </vt:lpstr>
      <vt:lpstr>Ideas claves sobre la declaración de responsable </vt:lpstr>
      <vt:lpstr>El silencio administrativo </vt:lpstr>
      <vt:lpstr>Silencio administrativo </vt:lpstr>
      <vt:lpstr>Entidades colaboradoras de certificación </vt:lpstr>
      <vt:lpstr>Las nuevas leyes de simplificación administrativa </vt:lpstr>
      <vt:lpstr>La evaluación de las normas </vt:lpstr>
      <vt:lpstr>Presentación de PowerPoint</vt:lpstr>
      <vt:lpstr>La evaluación ex ante</vt:lpstr>
      <vt:lpstr>La utilidad de las memorias de impacto normativo </vt:lpstr>
      <vt:lpstr>La evaluación ex post de las normas </vt:lpstr>
      <vt:lpstr>Regla “one in-one out” </vt:lpstr>
      <vt:lpstr>La Administración electrónica: riesgos de una nueva burocracia </vt:lpstr>
      <vt:lpstr>La necesidad de introducir algunas reformas en la Ley 39/2015 </vt:lpstr>
      <vt:lpstr>De la administración electrónica a la administración “automática” </vt:lpstr>
      <vt:lpstr>Conclusiones </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DIEGO RODRIGUEZ CEMBELLIN</cp:lastModifiedBy>
  <cp:revision>17</cp:revision>
  <dcterms:created xsi:type="dcterms:W3CDTF">2022-04-15T14:34:38Z</dcterms:created>
  <dcterms:modified xsi:type="dcterms:W3CDTF">2022-04-18T06:21:09Z</dcterms:modified>
</cp:coreProperties>
</file>